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DM Serif Display" charset="1" panose="00000000000000000000"/>
      <p:regular r:id="rId22"/>
    </p:embeddedFont>
    <p:embeddedFont>
      <p:font typeface="Kulachat Serif" charset="1" panose="00000000000000000000"/>
      <p:regular r:id="rId23"/>
    </p:embeddedFont>
    <p:embeddedFont>
      <p:font typeface="Kulachat Serif Bold" charset="1" panose="000000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jpeg>
</file>

<file path=ppt/media/image44.png>
</file>

<file path=ppt/media/image45.png>
</file>

<file path=ppt/media/image46.jpeg>
</file>

<file path=ppt/media/image47.png>
</file>

<file path=ppt/media/image48.png>
</file>

<file path=ppt/media/image49.jpe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8.jpeg" Type="http://schemas.openxmlformats.org/officeDocument/2006/relationships/image"/><Relationship Id="rId7" Target="../media/image32.png" Type="http://schemas.openxmlformats.org/officeDocument/2006/relationships/image"/><Relationship Id="rId8" Target="../media/image3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34.jpeg" Type="http://schemas.openxmlformats.org/officeDocument/2006/relationships/image"/><Relationship Id="rId7" Target="../media/image35.png" Type="http://schemas.openxmlformats.org/officeDocument/2006/relationships/image"/><Relationship Id="rId8" Target="../media/image3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37.jpe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38.png" Type="http://schemas.openxmlformats.org/officeDocument/2006/relationships/image"/><Relationship Id="rId8" Target="../media/image3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40.jpe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41.png" Type="http://schemas.openxmlformats.org/officeDocument/2006/relationships/image"/><Relationship Id="rId8" Target="../media/image4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43.jpe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44.png" Type="http://schemas.openxmlformats.org/officeDocument/2006/relationships/image"/><Relationship Id="rId8" Target="../media/image4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46.jpe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47.png" Type="http://schemas.openxmlformats.org/officeDocument/2006/relationships/image"/><Relationship Id="rId8" Target="../media/image4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2.png" Type="http://schemas.openxmlformats.org/officeDocument/2006/relationships/image"/><Relationship Id="rId4" Target="../media/image49.jpe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8.jpeg" Type="http://schemas.openxmlformats.org/officeDocument/2006/relationships/image"/><Relationship Id="rId5" Target="../media/image9.jpe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15.jpe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16.png" Type="http://schemas.openxmlformats.org/officeDocument/2006/relationships/image"/><Relationship Id="rId8" Target="../media/image1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2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22.jpeg" Type="http://schemas.openxmlformats.org/officeDocument/2006/relationships/image"/><Relationship Id="rId7" Target="../media/image23.png" Type="http://schemas.openxmlformats.org/officeDocument/2006/relationships/image"/><Relationship Id="rId8" Target="../media/image2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2.png" Type="http://schemas.openxmlformats.org/officeDocument/2006/relationships/image"/><Relationship Id="rId4" Target="../media/image25.png" Type="http://schemas.openxmlformats.org/officeDocument/2006/relationships/image"/><Relationship Id="rId5" Target="../media/image2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27.jpe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28.png" Type="http://schemas.openxmlformats.org/officeDocument/2006/relationships/image"/><Relationship Id="rId8" Target="../media/image2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22.jpeg" Type="http://schemas.openxmlformats.org/officeDocument/2006/relationships/image"/><Relationship Id="rId7" Target="../media/image30.png" Type="http://schemas.openxmlformats.org/officeDocument/2006/relationships/image"/><Relationship Id="rId8" Target="../media/image3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5453261" y="-445649"/>
            <a:ext cx="12978161" cy="7051468"/>
          </a:xfrm>
          <a:custGeom>
            <a:avLst/>
            <a:gdLst/>
            <a:ahLst/>
            <a:cxnLst/>
            <a:rect r="r" b="b" t="t" l="l"/>
            <a:pathLst>
              <a:path h="7051468" w="12978161">
                <a:moveTo>
                  <a:pt x="0" y="7051468"/>
                </a:moveTo>
                <a:lnTo>
                  <a:pt x="12978162" y="7051468"/>
                </a:lnTo>
                <a:lnTo>
                  <a:pt x="12978162" y="0"/>
                </a:lnTo>
                <a:lnTo>
                  <a:pt x="0" y="0"/>
                </a:lnTo>
                <a:lnTo>
                  <a:pt x="0" y="705146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1873909"/>
            <a:ext cx="12695801" cy="6539182"/>
            <a:chOff x="0" y="0"/>
            <a:chExt cx="3343750" cy="172225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43750" cy="1722254"/>
            </a:xfrm>
            <a:custGeom>
              <a:avLst/>
              <a:gdLst/>
              <a:ahLst/>
              <a:cxnLst/>
              <a:rect r="r" b="b" t="t" l="l"/>
              <a:pathLst>
                <a:path h="1722254" w="3343750">
                  <a:moveTo>
                    <a:pt x="0" y="0"/>
                  </a:moveTo>
                  <a:lnTo>
                    <a:pt x="3343750" y="0"/>
                  </a:lnTo>
                  <a:lnTo>
                    <a:pt x="3343750" y="1722254"/>
                  </a:lnTo>
                  <a:lnTo>
                    <a:pt x="0" y="1722254"/>
                  </a:lnTo>
                  <a:close/>
                </a:path>
              </a:pathLst>
            </a:custGeom>
            <a:solidFill>
              <a:srgbClr val="00357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3343750" cy="17698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66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59579" y="2822150"/>
            <a:ext cx="10913642" cy="2280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99"/>
              </a:lnSpc>
            </a:pPr>
            <a:r>
              <a:rPr lang="en-US" sz="8799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CREDIT CARD</a:t>
            </a:r>
          </a:p>
          <a:p>
            <a:pPr algn="l">
              <a:lnSpc>
                <a:spcPts val="8799"/>
              </a:lnSpc>
            </a:pPr>
            <a:r>
              <a:rPr lang="en-US" sz="8799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DATA ANALYSIS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877823" y="-113301"/>
            <a:ext cx="9616294" cy="9371601"/>
            <a:chOff x="0" y="0"/>
            <a:chExt cx="743430" cy="72451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43430" cy="724513"/>
            </a:xfrm>
            <a:custGeom>
              <a:avLst/>
              <a:gdLst/>
              <a:ahLst/>
              <a:cxnLst/>
              <a:rect r="r" b="b" t="t" l="l"/>
              <a:pathLst>
                <a:path h="724513" w="743430">
                  <a:moveTo>
                    <a:pt x="371715" y="0"/>
                  </a:moveTo>
                  <a:cubicBezTo>
                    <a:pt x="166422" y="0"/>
                    <a:pt x="0" y="162188"/>
                    <a:pt x="0" y="362256"/>
                  </a:cubicBezTo>
                  <a:cubicBezTo>
                    <a:pt x="0" y="562325"/>
                    <a:pt x="166422" y="724513"/>
                    <a:pt x="371715" y="724513"/>
                  </a:cubicBezTo>
                  <a:cubicBezTo>
                    <a:pt x="577007" y="724513"/>
                    <a:pt x="743430" y="562325"/>
                    <a:pt x="743430" y="362256"/>
                  </a:cubicBezTo>
                  <a:cubicBezTo>
                    <a:pt x="743430" y="162188"/>
                    <a:pt x="577007" y="0"/>
                    <a:pt x="371715" y="0"/>
                  </a:cubicBezTo>
                  <a:close/>
                </a:path>
              </a:pathLst>
            </a:custGeom>
            <a:blipFill>
              <a:blip r:embed="rId4"/>
              <a:stretch>
                <a:fillRect l="-23137" t="0" r="-23137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8144646" y="5489177"/>
            <a:ext cx="10286777" cy="5589149"/>
          </a:xfrm>
          <a:custGeom>
            <a:avLst/>
            <a:gdLst/>
            <a:ahLst/>
            <a:cxnLst/>
            <a:rect r="r" b="b" t="t" l="l"/>
            <a:pathLst>
              <a:path h="5589149" w="10286777">
                <a:moveTo>
                  <a:pt x="0" y="0"/>
                </a:moveTo>
                <a:lnTo>
                  <a:pt x="10286777" y="0"/>
                </a:lnTo>
                <a:lnTo>
                  <a:pt x="10286777" y="5589149"/>
                </a:lnTo>
                <a:lnTo>
                  <a:pt x="0" y="55891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8700" y="757117"/>
            <a:ext cx="437495" cy="543166"/>
          </a:xfrm>
          <a:custGeom>
            <a:avLst/>
            <a:gdLst/>
            <a:ahLst/>
            <a:cxnLst/>
            <a:rect r="r" b="b" t="t" l="l"/>
            <a:pathLst>
              <a:path h="543166" w="437495">
                <a:moveTo>
                  <a:pt x="0" y="0"/>
                </a:moveTo>
                <a:lnTo>
                  <a:pt x="437495" y="0"/>
                </a:lnTo>
                <a:lnTo>
                  <a:pt x="437495" y="543166"/>
                </a:lnTo>
                <a:lnTo>
                  <a:pt x="0" y="54316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314077" y="7382501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286552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962983" y="2495688"/>
            <a:ext cx="914840" cy="310025"/>
          </a:xfrm>
          <a:custGeom>
            <a:avLst/>
            <a:gdLst/>
            <a:ahLst/>
            <a:cxnLst/>
            <a:rect r="r" b="b" t="t" l="l"/>
            <a:pathLst>
              <a:path h="310025" w="914840">
                <a:moveTo>
                  <a:pt x="0" y="0"/>
                </a:moveTo>
                <a:lnTo>
                  <a:pt x="914840" y="0"/>
                </a:lnTo>
                <a:lnTo>
                  <a:pt x="914840" y="310025"/>
                </a:lnTo>
                <a:lnTo>
                  <a:pt x="0" y="3100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312367" r="-155347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28700" y="6499145"/>
            <a:ext cx="3038576" cy="596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8"/>
              </a:lnSpc>
            </a:pPr>
            <a:r>
              <a:rPr lang="en-US" sz="3498">
                <a:solidFill>
                  <a:srgbClr val="FFFFFF"/>
                </a:solidFill>
                <a:latin typeface="Kulachat Serif"/>
                <a:ea typeface="Kulachat Serif"/>
                <a:cs typeface="Kulachat Serif"/>
                <a:sym typeface="Kulachat Serif"/>
              </a:rPr>
              <a:t>Presented By: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7116301"/>
            <a:ext cx="4057650" cy="596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8"/>
              </a:lnSpc>
            </a:pPr>
            <a:r>
              <a:rPr lang="en-US" sz="3498" b="true">
                <a:solidFill>
                  <a:srgbClr val="FFFFFF"/>
                </a:solidFill>
                <a:latin typeface="Kulachat Serif Bold"/>
                <a:ea typeface="Kulachat Serif Bold"/>
                <a:cs typeface="Kulachat Serif Bold"/>
                <a:sym typeface="Kulachat Serif Bold"/>
              </a:rPr>
              <a:t>Niroj Lawati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66035" y="814650"/>
            <a:ext cx="3270417" cy="485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8"/>
              </a:lnSpc>
            </a:pPr>
            <a:r>
              <a:rPr lang="en-US" sz="2898">
                <a:solidFill>
                  <a:srgbClr val="000000"/>
                </a:solidFill>
                <a:latin typeface="Kulachat Serif"/>
                <a:ea typeface="Kulachat Serif"/>
                <a:cs typeface="Kulachat Serif"/>
                <a:sym typeface="Kulachat Serif"/>
              </a:rPr>
              <a:t>Credit Card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05" t="0" r="-1605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4005321" y="-1195086"/>
            <a:ext cx="14282679" cy="7760255"/>
          </a:xfrm>
          <a:custGeom>
            <a:avLst/>
            <a:gdLst/>
            <a:ahLst/>
            <a:cxnLst/>
            <a:rect r="r" b="b" t="t" l="l"/>
            <a:pathLst>
              <a:path h="7760255" w="14282679">
                <a:moveTo>
                  <a:pt x="14282679" y="0"/>
                </a:moveTo>
                <a:lnTo>
                  <a:pt x="0" y="0"/>
                </a:lnTo>
                <a:lnTo>
                  <a:pt x="0" y="7760255"/>
                </a:lnTo>
                <a:lnTo>
                  <a:pt x="14282679" y="7760255"/>
                </a:lnTo>
                <a:lnTo>
                  <a:pt x="1428267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1028700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286552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139813" y="-3109825"/>
            <a:ext cx="7791491" cy="779149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25046" t="0" r="-25046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2001828" y="3234209"/>
            <a:ext cx="8731184" cy="2894914"/>
          </a:xfrm>
          <a:custGeom>
            <a:avLst/>
            <a:gdLst/>
            <a:ahLst/>
            <a:cxnLst/>
            <a:rect r="r" b="b" t="t" l="l"/>
            <a:pathLst>
              <a:path h="2894914" w="8731184">
                <a:moveTo>
                  <a:pt x="0" y="0"/>
                </a:moveTo>
                <a:lnTo>
                  <a:pt x="8731185" y="0"/>
                </a:lnTo>
                <a:lnTo>
                  <a:pt x="8731185" y="2894914"/>
                </a:lnTo>
                <a:lnTo>
                  <a:pt x="0" y="28949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019424" y="6129123"/>
            <a:ext cx="4493561" cy="2990076"/>
          </a:xfrm>
          <a:custGeom>
            <a:avLst/>
            <a:gdLst/>
            <a:ahLst/>
            <a:cxnLst/>
            <a:rect r="r" b="b" t="t" l="l"/>
            <a:pathLst>
              <a:path h="2990076" w="4493561">
                <a:moveTo>
                  <a:pt x="0" y="0"/>
                </a:moveTo>
                <a:lnTo>
                  <a:pt x="4493561" y="0"/>
                </a:lnTo>
                <a:lnTo>
                  <a:pt x="4493561" y="2990077"/>
                </a:lnTo>
                <a:lnTo>
                  <a:pt x="0" y="299007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90630" y="1776992"/>
            <a:ext cx="11151785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4"/>
              </a:lnSpc>
            </a:pPr>
            <a:r>
              <a:rPr lang="en-US" sz="3699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7. HOW DOES SPENDING CHANGE MONTH BY MONTH?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05" t="0" r="-1605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4005321" y="-1195086"/>
            <a:ext cx="14282679" cy="7760255"/>
          </a:xfrm>
          <a:custGeom>
            <a:avLst/>
            <a:gdLst/>
            <a:ahLst/>
            <a:cxnLst/>
            <a:rect r="r" b="b" t="t" l="l"/>
            <a:pathLst>
              <a:path h="7760255" w="14282679">
                <a:moveTo>
                  <a:pt x="14282679" y="0"/>
                </a:moveTo>
                <a:lnTo>
                  <a:pt x="0" y="0"/>
                </a:lnTo>
                <a:lnTo>
                  <a:pt x="0" y="7760255"/>
                </a:lnTo>
                <a:lnTo>
                  <a:pt x="14282679" y="7760255"/>
                </a:lnTo>
                <a:lnTo>
                  <a:pt x="1428267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1028700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286552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4392254" y="-1569027"/>
            <a:ext cx="7791491" cy="779149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25046" t="0" r="-25046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422818" y="2685042"/>
            <a:ext cx="9723843" cy="4439146"/>
          </a:xfrm>
          <a:custGeom>
            <a:avLst/>
            <a:gdLst/>
            <a:ahLst/>
            <a:cxnLst/>
            <a:rect r="r" b="b" t="t" l="l"/>
            <a:pathLst>
              <a:path h="4439146" w="9723843">
                <a:moveTo>
                  <a:pt x="0" y="0"/>
                </a:moveTo>
                <a:lnTo>
                  <a:pt x="9723843" y="0"/>
                </a:lnTo>
                <a:lnTo>
                  <a:pt x="9723843" y="4439145"/>
                </a:lnTo>
                <a:lnTo>
                  <a:pt x="0" y="443914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146661" y="7124187"/>
            <a:ext cx="6046653" cy="2733209"/>
          </a:xfrm>
          <a:custGeom>
            <a:avLst/>
            <a:gdLst/>
            <a:ahLst/>
            <a:cxnLst/>
            <a:rect r="r" b="b" t="t" l="l"/>
            <a:pathLst>
              <a:path h="2733209" w="6046653">
                <a:moveTo>
                  <a:pt x="0" y="0"/>
                </a:moveTo>
                <a:lnTo>
                  <a:pt x="6046652" y="0"/>
                </a:lnTo>
                <a:lnTo>
                  <a:pt x="6046652" y="2733209"/>
                </a:lnTo>
                <a:lnTo>
                  <a:pt x="0" y="273320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94254" y="1711925"/>
            <a:ext cx="11151785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4"/>
              </a:lnSpc>
            </a:pPr>
            <a:r>
              <a:rPr lang="en-US" sz="3699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8. THE TOP 5 CUSTOMERS BY TOTAL SPENDING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7172123" y="-1493902"/>
            <a:ext cx="12216077" cy="6637402"/>
          </a:xfrm>
          <a:custGeom>
            <a:avLst/>
            <a:gdLst/>
            <a:ahLst/>
            <a:cxnLst/>
            <a:rect r="r" b="b" t="t" l="l"/>
            <a:pathLst>
              <a:path h="6637402" w="12216077">
                <a:moveTo>
                  <a:pt x="12216077" y="0"/>
                </a:moveTo>
                <a:lnTo>
                  <a:pt x="0" y="0"/>
                </a:lnTo>
                <a:lnTo>
                  <a:pt x="0" y="6637402"/>
                </a:lnTo>
                <a:lnTo>
                  <a:pt x="12216077" y="6637402"/>
                </a:lnTo>
                <a:lnTo>
                  <a:pt x="1221607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894357" y="1902490"/>
            <a:ext cx="6787286" cy="7686539"/>
            <a:chOff x="0" y="0"/>
            <a:chExt cx="836498" cy="94732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36498" cy="947326"/>
            </a:xfrm>
            <a:custGeom>
              <a:avLst/>
              <a:gdLst/>
              <a:ahLst/>
              <a:cxnLst/>
              <a:rect r="r" b="b" t="t" l="l"/>
              <a:pathLst>
                <a:path h="947326" w="836498">
                  <a:moveTo>
                    <a:pt x="418249" y="0"/>
                  </a:moveTo>
                  <a:cubicBezTo>
                    <a:pt x="187256" y="0"/>
                    <a:pt x="0" y="212066"/>
                    <a:pt x="0" y="473663"/>
                  </a:cubicBezTo>
                  <a:cubicBezTo>
                    <a:pt x="0" y="735260"/>
                    <a:pt x="187256" y="947326"/>
                    <a:pt x="418249" y="947326"/>
                  </a:cubicBezTo>
                  <a:cubicBezTo>
                    <a:pt x="649241" y="947326"/>
                    <a:pt x="836498" y="735260"/>
                    <a:pt x="836498" y="473663"/>
                  </a:cubicBezTo>
                  <a:cubicBezTo>
                    <a:pt x="836498" y="212066"/>
                    <a:pt x="649241" y="0"/>
                    <a:pt x="418249" y="0"/>
                  </a:cubicBezTo>
                  <a:close/>
                </a:path>
              </a:pathLst>
            </a:custGeom>
            <a:blipFill>
              <a:blip r:embed="rId4"/>
              <a:stretch>
                <a:fillRect l="-34989" t="0" r="-34989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402988" y="6370883"/>
            <a:ext cx="8027789" cy="4361765"/>
          </a:xfrm>
          <a:custGeom>
            <a:avLst/>
            <a:gdLst/>
            <a:ahLst/>
            <a:cxnLst/>
            <a:rect r="r" b="b" t="t" l="l"/>
            <a:pathLst>
              <a:path h="4361765" w="8027789">
                <a:moveTo>
                  <a:pt x="0" y="0"/>
                </a:moveTo>
                <a:lnTo>
                  <a:pt x="8027789" y="0"/>
                </a:lnTo>
                <a:lnTo>
                  <a:pt x="8027789" y="4361766"/>
                </a:lnTo>
                <a:lnTo>
                  <a:pt x="0" y="436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9258300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286552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89748" y="2601572"/>
            <a:ext cx="8134368" cy="2786181"/>
          </a:xfrm>
          <a:custGeom>
            <a:avLst/>
            <a:gdLst/>
            <a:ahLst/>
            <a:cxnLst/>
            <a:rect r="r" b="b" t="t" l="l"/>
            <a:pathLst>
              <a:path h="2786181" w="8134368">
                <a:moveTo>
                  <a:pt x="0" y="0"/>
                </a:moveTo>
                <a:lnTo>
                  <a:pt x="8134368" y="0"/>
                </a:lnTo>
                <a:lnTo>
                  <a:pt x="8134368" y="2786181"/>
                </a:lnTo>
                <a:lnTo>
                  <a:pt x="0" y="27861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618103" y="6235478"/>
            <a:ext cx="4662059" cy="2627154"/>
          </a:xfrm>
          <a:custGeom>
            <a:avLst/>
            <a:gdLst/>
            <a:ahLst/>
            <a:cxnLst/>
            <a:rect r="r" b="b" t="t" l="l"/>
            <a:pathLst>
              <a:path h="2627154" w="4662059">
                <a:moveTo>
                  <a:pt x="0" y="0"/>
                </a:moveTo>
                <a:lnTo>
                  <a:pt x="4662059" y="0"/>
                </a:lnTo>
                <a:lnTo>
                  <a:pt x="4662059" y="2627153"/>
                </a:lnTo>
                <a:lnTo>
                  <a:pt x="0" y="262715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1284627"/>
            <a:ext cx="13332143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4"/>
              </a:lnSpc>
            </a:pPr>
            <a:r>
              <a:rPr lang="en-US" sz="3699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9.  WHICH BANK’S CREDIT CARDS ARE USED THE MOST?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7172123" y="-1493902"/>
            <a:ext cx="12216077" cy="6637402"/>
          </a:xfrm>
          <a:custGeom>
            <a:avLst/>
            <a:gdLst/>
            <a:ahLst/>
            <a:cxnLst/>
            <a:rect r="r" b="b" t="t" l="l"/>
            <a:pathLst>
              <a:path h="6637402" w="12216077">
                <a:moveTo>
                  <a:pt x="12216077" y="0"/>
                </a:moveTo>
                <a:lnTo>
                  <a:pt x="0" y="0"/>
                </a:lnTo>
                <a:lnTo>
                  <a:pt x="0" y="6637402"/>
                </a:lnTo>
                <a:lnTo>
                  <a:pt x="12216077" y="6637402"/>
                </a:lnTo>
                <a:lnTo>
                  <a:pt x="1221607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894357" y="1902490"/>
            <a:ext cx="6787286" cy="7686539"/>
            <a:chOff x="0" y="0"/>
            <a:chExt cx="836498" cy="94732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36498" cy="947326"/>
            </a:xfrm>
            <a:custGeom>
              <a:avLst/>
              <a:gdLst/>
              <a:ahLst/>
              <a:cxnLst/>
              <a:rect r="r" b="b" t="t" l="l"/>
              <a:pathLst>
                <a:path h="947326" w="836498">
                  <a:moveTo>
                    <a:pt x="418249" y="0"/>
                  </a:moveTo>
                  <a:cubicBezTo>
                    <a:pt x="187256" y="0"/>
                    <a:pt x="0" y="212066"/>
                    <a:pt x="0" y="473663"/>
                  </a:cubicBezTo>
                  <a:cubicBezTo>
                    <a:pt x="0" y="735260"/>
                    <a:pt x="187256" y="947326"/>
                    <a:pt x="418249" y="947326"/>
                  </a:cubicBezTo>
                  <a:cubicBezTo>
                    <a:pt x="649241" y="947326"/>
                    <a:pt x="836498" y="735260"/>
                    <a:pt x="836498" y="473663"/>
                  </a:cubicBezTo>
                  <a:cubicBezTo>
                    <a:pt x="836498" y="212066"/>
                    <a:pt x="649241" y="0"/>
                    <a:pt x="418249" y="0"/>
                  </a:cubicBezTo>
                  <a:close/>
                </a:path>
              </a:pathLst>
            </a:custGeom>
            <a:blipFill>
              <a:blip r:embed="rId4"/>
              <a:stretch>
                <a:fillRect l="-34989" t="0" r="-34989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402988" y="6370883"/>
            <a:ext cx="8027789" cy="4361765"/>
          </a:xfrm>
          <a:custGeom>
            <a:avLst/>
            <a:gdLst/>
            <a:ahLst/>
            <a:cxnLst/>
            <a:rect r="r" b="b" t="t" l="l"/>
            <a:pathLst>
              <a:path h="4361765" w="8027789">
                <a:moveTo>
                  <a:pt x="0" y="0"/>
                </a:moveTo>
                <a:lnTo>
                  <a:pt x="8027789" y="0"/>
                </a:lnTo>
                <a:lnTo>
                  <a:pt x="8027789" y="4361766"/>
                </a:lnTo>
                <a:lnTo>
                  <a:pt x="0" y="436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9258300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286552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21493" y="2424023"/>
            <a:ext cx="11758668" cy="3410014"/>
          </a:xfrm>
          <a:custGeom>
            <a:avLst/>
            <a:gdLst/>
            <a:ahLst/>
            <a:cxnLst/>
            <a:rect r="r" b="b" t="t" l="l"/>
            <a:pathLst>
              <a:path h="3410014" w="11758668">
                <a:moveTo>
                  <a:pt x="0" y="0"/>
                </a:moveTo>
                <a:lnTo>
                  <a:pt x="11758669" y="0"/>
                </a:lnTo>
                <a:lnTo>
                  <a:pt x="11758669" y="3410013"/>
                </a:lnTo>
                <a:lnTo>
                  <a:pt x="0" y="34100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053520" y="6062579"/>
            <a:ext cx="7699845" cy="4034719"/>
          </a:xfrm>
          <a:custGeom>
            <a:avLst/>
            <a:gdLst/>
            <a:ahLst/>
            <a:cxnLst/>
            <a:rect r="r" b="b" t="t" l="l"/>
            <a:pathLst>
              <a:path h="4034719" w="7699845">
                <a:moveTo>
                  <a:pt x="0" y="0"/>
                </a:moveTo>
                <a:lnTo>
                  <a:pt x="7699845" y="0"/>
                </a:lnTo>
                <a:lnTo>
                  <a:pt x="7699845" y="4034719"/>
                </a:lnTo>
                <a:lnTo>
                  <a:pt x="0" y="403471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1284627"/>
            <a:ext cx="13332143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4"/>
              </a:lnSpc>
            </a:pPr>
            <a:r>
              <a:rPr lang="en-US" sz="3699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10. BIG SPENDERS: - CUSTOMERS WITH THE HIGHEST SPENDING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7172123" y="-1493902"/>
            <a:ext cx="12216077" cy="6637402"/>
          </a:xfrm>
          <a:custGeom>
            <a:avLst/>
            <a:gdLst/>
            <a:ahLst/>
            <a:cxnLst/>
            <a:rect r="r" b="b" t="t" l="l"/>
            <a:pathLst>
              <a:path h="6637402" w="12216077">
                <a:moveTo>
                  <a:pt x="12216077" y="0"/>
                </a:moveTo>
                <a:lnTo>
                  <a:pt x="0" y="0"/>
                </a:lnTo>
                <a:lnTo>
                  <a:pt x="0" y="6637402"/>
                </a:lnTo>
                <a:lnTo>
                  <a:pt x="12216077" y="6637402"/>
                </a:lnTo>
                <a:lnTo>
                  <a:pt x="1221607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894357" y="1902490"/>
            <a:ext cx="6787286" cy="7686539"/>
            <a:chOff x="0" y="0"/>
            <a:chExt cx="836498" cy="94732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36498" cy="947326"/>
            </a:xfrm>
            <a:custGeom>
              <a:avLst/>
              <a:gdLst/>
              <a:ahLst/>
              <a:cxnLst/>
              <a:rect r="r" b="b" t="t" l="l"/>
              <a:pathLst>
                <a:path h="947326" w="836498">
                  <a:moveTo>
                    <a:pt x="418249" y="0"/>
                  </a:moveTo>
                  <a:cubicBezTo>
                    <a:pt x="187256" y="0"/>
                    <a:pt x="0" y="212066"/>
                    <a:pt x="0" y="473663"/>
                  </a:cubicBezTo>
                  <a:cubicBezTo>
                    <a:pt x="0" y="735260"/>
                    <a:pt x="187256" y="947326"/>
                    <a:pt x="418249" y="947326"/>
                  </a:cubicBezTo>
                  <a:cubicBezTo>
                    <a:pt x="649241" y="947326"/>
                    <a:pt x="836498" y="735260"/>
                    <a:pt x="836498" y="473663"/>
                  </a:cubicBezTo>
                  <a:cubicBezTo>
                    <a:pt x="836498" y="212066"/>
                    <a:pt x="649241" y="0"/>
                    <a:pt x="418249" y="0"/>
                  </a:cubicBezTo>
                  <a:close/>
                </a:path>
              </a:pathLst>
            </a:custGeom>
            <a:blipFill>
              <a:blip r:embed="rId4"/>
              <a:stretch>
                <a:fillRect l="-34989" t="0" r="-34989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402988" y="6370883"/>
            <a:ext cx="8027789" cy="4361765"/>
          </a:xfrm>
          <a:custGeom>
            <a:avLst/>
            <a:gdLst/>
            <a:ahLst/>
            <a:cxnLst/>
            <a:rect r="r" b="b" t="t" l="l"/>
            <a:pathLst>
              <a:path h="4361765" w="8027789">
                <a:moveTo>
                  <a:pt x="0" y="0"/>
                </a:moveTo>
                <a:lnTo>
                  <a:pt x="8027789" y="0"/>
                </a:lnTo>
                <a:lnTo>
                  <a:pt x="8027789" y="4361766"/>
                </a:lnTo>
                <a:lnTo>
                  <a:pt x="0" y="436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9258300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286552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55128" y="2688586"/>
            <a:ext cx="9612499" cy="3246726"/>
          </a:xfrm>
          <a:custGeom>
            <a:avLst/>
            <a:gdLst/>
            <a:ahLst/>
            <a:cxnLst/>
            <a:rect r="r" b="b" t="t" l="l"/>
            <a:pathLst>
              <a:path h="3246726" w="9612499">
                <a:moveTo>
                  <a:pt x="0" y="0"/>
                </a:moveTo>
                <a:lnTo>
                  <a:pt x="9612499" y="0"/>
                </a:lnTo>
                <a:lnTo>
                  <a:pt x="9612499" y="3246727"/>
                </a:lnTo>
                <a:lnTo>
                  <a:pt x="0" y="32467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760791" y="6430613"/>
            <a:ext cx="5284394" cy="2566223"/>
          </a:xfrm>
          <a:custGeom>
            <a:avLst/>
            <a:gdLst/>
            <a:ahLst/>
            <a:cxnLst/>
            <a:rect r="r" b="b" t="t" l="l"/>
            <a:pathLst>
              <a:path h="2566223" w="5284394">
                <a:moveTo>
                  <a:pt x="0" y="0"/>
                </a:moveTo>
                <a:lnTo>
                  <a:pt x="5284394" y="0"/>
                </a:lnTo>
                <a:lnTo>
                  <a:pt x="5284394" y="2566223"/>
                </a:lnTo>
                <a:lnTo>
                  <a:pt x="0" y="256622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1284627"/>
            <a:ext cx="13332143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4"/>
              </a:lnSpc>
            </a:pPr>
            <a:r>
              <a:rPr lang="en-US" sz="3699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11. BANKS WITH THE HIGHEST TRANSACTIONS CAN ATTRACT MORE CUSTOMERS.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7172123" y="-1493902"/>
            <a:ext cx="12216077" cy="6637402"/>
          </a:xfrm>
          <a:custGeom>
            <a:avLst/>
            <a:gdLst/>
            <a:ahLst/>
            <a:cxnLst/>
            <a:rect r="r" b="b" t="t" l="l"/>
            <a:pathLst>
              <a:path h="6637402" w="12216077">
                <a:moveTo>
                  <a:pt x="12216077" y="0"/>
                </a:moveTo>
                <a:lnTo>
                  <a:pt x="0" y="0"/>
                </a:lnTo>
                <a:lnTo>
                  <a:pt x="0" y="6637402"/>
                </a:lnTo>
                <a:lnTo>
                  <a:pt x="12216077" y="6637402"/>
                </a:lnTo>
                <a:lnTo>
                  <a:pt x="1221607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894357" y="1902490"/>
            <a:ext cx="6787286" cy="7686539"/>
            <a:chOff x="0" y="0"/>
            <a:chExt cx="836498" cy="94732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36498" cy="947326"/>
            </a:xfrm>
            <a:custGeom>
              <a:avLst/>
              <a:gdLst/>
              <a:ahLst/>
              <a:cxnLst/>
              <a:rect r="r" b="b" t="t" l="l"/>
              <a:pathLst>
                <a:path h="947326" w="836498">
                  <a:moveTo>
                    <a:pt x="418249" y="0"/>
                  </a:moveTo>
                  <a:cubicBezTo>
                    <a:pt x="187256" y="0"/>
                    <a:pt x="0" y="212066"/>
                    <a:pt x="0" y="473663"/>
                  </a:cubicBezTo>
                  <a:cubicBezTo>
                    <a:pt x="0" y="735260"/>
                    <a:pt x="187256" y="947326"/>
                    <a:pt x="418249" y="947326"/>
                  </a:cubicBezTo>
                  <a:cubicBezTo>
                    <a:pt x="649241" y="947326"/>
                    <a:pt x="836498" y="735260"/>
                    <a:pt x="836498" y="473663"/>
                  </a:cubicBezTo>
                  <a:cubicBezTo>
                    <a:pt x="836498" y="212066"/>
                    <a:pt x="649241" y="0"/>
                    <a:pt x="418249" y="0"/>
                  </a:cubicBezTo>
                  <a:close/>
                </a:path>
              </a:pathLst>
            </a:custGeom>
            <a:blipFill>
              <a:blip r:embed="rId4"/>
              <a:stretch>
                <a:fillRect l="-55593" t="0" r="-55593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402988" y="6370883"/>
            <a:ext cx="8027789" cy="4361765"/>
          </a:xfrm>
          <a:custGeom>
            <a:avLst/>
            <a:gdLst/>
            <a:ahLst/>
            <a:cxnLst/>
            <a:rect r="r" b="b" t="t" l="l"/>
            <a:pathLst>
              <a:path h="4361765" w="8027789">
                <a:moveTo>
                  <a:pt x="0" y="0"/>
                </a:moveTo>
                <a:lnTo>
                  <a:pt x="8027789" y="0"/>
                </a:lnTo>
                <a:lnTo>
                  <a:pt x="8027789" y="4361766"/>
                </a:lnTo>
                <a:lnTo>
                  <a:pt x="0" y="436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9258300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286552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86979" y="2722045"/>
            <a:ext cx="8639346" cy="2854410"/>
          </a:xfrm>
          <a:custGeom>
            <a:avLst/>
            <a:gdLst/>
            <a:ahLst/>
            <a:cxnLst/>
            <a:rect r="r" b="b" t="t" l="l"/>
            <a:pathLst>
              <a:path h="2854410" w="8639346">
                <a:moveTo>
                  <a:pt x="0" y="0"/>
                </a:moveTo>
                <a:lnTo>
                  <a:pt x="8639346" y="0"/>
                </a:lnTo>
                <a:lnTo>
                  <a:pt x="8639346" y="2854409"/>
                </a:lnTo>
                <a:lnTo>
                  <a:pt x="0" y="28544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362576" y="5745759"/>
            <a:ext cx="4403991" cy="3621060"/>
          </a:xfrm>
          <a:custGeom>
            <a:avLst/>
            <a:gdLst/>
            <a:ahLst/>
            <a:cxnLst/>
            <a:rect r="r" b="b" t="t" l="l"/>
            <a:pathLst>
              <a:path h="3621060" w="4403991">
                <a:moveTo>
                  <a:pt x="0" y="0"/>
                </a:moveTo>
                <a:lnTo>
                  <a:pt x="4403991" y="0"/>
                </a:lnTo>
                <a:lnTo>
                  <a:pt x="4403991" y="3621059"/>
                </a:lnTo>
                <a:lnTo>
                  <a:pt x="0" y="36210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1284627"/>
            <a:ext cx="13332143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4"/>
              </a:lnSpc>
            </a:pPr>
            <a:r>
              <a:rPr lang="en-US" sz="3699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12. IDENTIFYING PEAK SPENDING TIMES CAN HELP IN MARKETING AND PROMOTIONS.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36" r="0" b="-923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5453261" y="-445649"/>
            <a:ext cx="12978161" cy="7051468"/>
          </a:xfrm>
          <a:custGeom>
            <a:avLst/>
            <a:gdLst/>
            <a:ahLst/>
            <a:cxnLst/>
            <a:rect r="r" b="b" t="t" l="l"/>
            <a:pathLst>
              <a:path h="7051468" w="12978161">
                <a:moveTo>
                  <a:pt x="0" y="7051468"/>
                </a:moveTo>
                <a:lnTo>
                  <a:pt x="12978162" y="7051468"/>
                </a:lnTo>
                <a:lnTo>
                  <a:pt x="12978162" y="0"/>
                </a:lnTo>
                <a:lnTo>
                  <a:pt x="0" y="0"/>
                </a:lnTo>
                <a:lnTo>
                  <a:pt x="0" y="705146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1873909"/>
            <a:ext cx="12695801" cy="6539182"/>
            <a:chOff x="0" y="0"/>
            <a:chExt cx="3343750" cy="172225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43750" cy="1722254"/>
            </a:xfrm>
            <a:custGeom>
              <a:avLst/>
              <a:gdLst/>
              <a:ahLst/>
              <a:cxnLst/>
              <a:rect r="r" b="b" t="t" l="l"/>
              <a:pathLst>
                <a:path h="1722254" w="3343750">
                  <a:moveTo>
                    <a:pt x="0" y="0"/>
                  </a:moveTo>
                  <a:lnTo>
                    <a:pt x="3343750" y="0"/>
                  </a:lnTo>
                  <a:lnTo>
                    <a:pt x="3343750" y="1722254"/>
                  </a:lnTo>
                  <a:lnTo>
                    <a:pt x="0" y="1722254"/>
                  </a:lnTo>
                  <a:close/>
                </a:path>
              </a:pathLst>
            </a:custGeom>
            <a:solidFill>
              <a:srgbClr val="00357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3343750" cy="17698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66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3231231"/>
            <a:ext cx="7460036" cy="4166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067"/>
              </a:lnSpc>
            </a:pPr>
            <a:r>
              <a:rPr lang="en-US" sz="16067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THANK YOU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877823" y="-113301"/>
            <a:ext cx="10513603" cy="1051360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41743" t="0" r="-41743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8144646" y="5489177"/>
            <a:ext cx="10286777" cy="5589149"/>
          </a:xfrm>
          <a:custGeom>
            <a:avLst/>
            <a:gdLst/>
            <a:ahLst/>
            <a:cxnLst/>
            <a:rect r="r" b="b" t="t" l="l"/>
            <a:pathLst>
              <a:path h="5589149" w="10286777">
                <a:moveTo>
                  <a:pt x="0" y="0"/>
                </a:moveTo>
                <a:lnTo>
                  <a:pt x="10286777" y="0"/>
                </a:lnTo>
                <a:lnTo>
                  <a:pt x="10286777" y="5589149"/>
                </a:lnTo>
                <a:lnTo>
                  <a:pt x="0" y="55891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8700" y="757117"/>
            <a:ext cx="437495" cy="543166"/>
          </a:xfrm>
          <a:custGeom>
            <a:avLst/>
            <a:gdLst/>
            <a:ahLst/>
            <a:cxnLst/>
            <a:rect r="r" b="b" t="t" l="l"/>
            <a:pathLst>
              <a:path h="543166" w="437495">
                <a:moveTo>
                  <a:pt x="0" y="0"/>
                </a:moveTo>
                <a:lnTo>
                  <a:pt x="437495" y="0"/>
                </a:lnTo>
                <a:lnTo>
                  <a:pt x="437495" y="543166"/>
                </a:lnTo>
                <a:lnTo>
                  <a:pt x="0" y="54316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314077" y="7382501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286552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8488736" y="2616406"/>
            <a:ext cx="914840" cy="310025"/>
          </a:xfrm>
          <a:custGeom>
            <a:avLst/>
            <a:gdLst/>
            <a:ahLst/>
            <a:cxnLst/>
            <a:rect r="r" b="b" t="t" l="l"/>
            <a:pathLst>
              <a:path h="310025" w="914840">
                <a:moveTo>
                  <a:pt x="0" y="0"/>
                </a:moveTo>
                <a:lnTo>
                  <a:pt x="914839" y="0"/>
                </a:lnTo>
                <a:lnTo>
                  <a:pt x="914839" y="310025"/>
                </a:lnTo>
                <a:lnTo>
                  <a:pt x="0" y="3100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312367" r="-155347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666035" y="814650"/>
            <a:ext cx="3270417" cy="485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8"/>
              </a:lnSpc>
            </a:pPr>
            <a:r>
              <a:rPr lang="en-US" sz="2898">
                <a:solidFill>
                  <a:srgbClr val="000000"/>
                </a:solidFill>
                <a:latin typeface="Kulachat Serif"/>
                <a:ea typeface="Kulachat Serif"/>
                <a:cs typeface="Kulachat Serif"/>
                <a:sym typeface="Kulachat Serif"/>
              </a:rPr>
              <a:t>Credit Card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0" y="-568900"/>
            <a:ext cx="10929494" cy="5938359"/>
          </a:xfrm>
          <a:custGeom>
            <a:avLst/>
            <a:gdLst/>
            <a:ahLst/>
            <a:cxnLst/>
            <a:rect r="r" b="b" t="t" l="l"/>
            <a:pathLst>
              <a:path h="5938359" w="10929494">
                <a:moveTo>
                  <a:pt x="0" y="0"/>
                </a:moveTo>
                <a:lnTo>
                  <a:pt x="10929494" y="0"/>
                </a:lnTo>
                <a:lnTo>
                  <a:pt x="10929494" y="5938359"/>
                </a:lnTo>
                <a:lnTo>
                  <a:pt x="0" y="59383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25701" y="3053019"/>
            <a:ext cx="10133599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Kulachat Serif"/>
                <a:ea typeface="Kulachat Serif"/>
                <a:cs typeface="Kulachat Serif"/>
                <a:sym typeface="Kulachat Serif"/>
              </a:rPr>
              <a:t>This project focuses on analyzing credit card data to uncover key insights into customer behavior, spending patterns, and business performance.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2420351" y="653281"/>
            <a:ext cx="8980438" cy="898043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5000" t="0" r="-2500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706552" y="4821823"/>
            <a:ext cx="5869057" cy="586905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33507" t="0" r="-33507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7125701" y="5086350"/>
            <a:ext cx="6236463" cy="3948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Kulachat Serif"/>
                <a:ea typeface="Kulachat Serif"/>
                <a:cs typeface="Kulachat Serif"/>
                <a:sym typeface="Kulachat Serif"/>
              </a:rPr>
              <a:t>The analysis utilizes structured data stored in a relational database, with tables for customers, credit cards, and transactions. The project aims to deliver valuable insights for decision-making, such as identifying high-value customers, understanding spending trends, and improving risk management.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4923281" y="653281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-286552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-10800000">
            <a:off x="-685562" y="5239324"/>
            <a:ext cx="10929494" cy="5938359"/>
          </a:xfrm>
          <a:custGeom>
            <a:avLst/>
            <a:gdLst/>
            <a:ahLst/>
            <a:cxnLst/>
            <a:rect r="r" b="b" t="t" l="l"/>
            <a:pathLst>
              <a:path h="5938359" w="10929494">
                <a:moveTo>
                  <a:pt x="0" y="5938358"/>
                </a:moveTo>
                <a:lnTo>
                  <a:pt x="10929494" y="5938358"/>
                </a:lnTo>
                <a:lnTo>
                  <a:pt x="10929494" y="0"/>
                </a:lnTo>
                <a:lnTo>
                  <a:pt x="0" y="0"/>
                </a:lnTo>
                <a:lnTo>
                  <a:pt x="0" y="593835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125701" y="1766887"/>
            <a:ext cx="9914369" cy="1127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59"/>
              </a:lnSpc>
            </a:pPr>
            <a:r>
              <a:rPr lang="en-US" sz="8799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ABOUT PROJECT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36" r="0" b="-923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10477351" y="1095831"/>
            <a:ext cx="13032538" cy="7081013"/>
          </a:xfrm>
          <a:custGeom>
            <a:avLst/>
            <a:gdLst/>
            <a:ahLst/>
            <a:cxnLst/>
            <a:rect r="r" b="b" t="t" l="l"/>
            <a:pathLst>
              <a:path h="7081013" w="13032538">
                <a:moveTo>
                  <a:pt x="0" y="7081013"/>
                </a:moveTo>
                <a:lnTo>
                  <a:pt x="13032539" y="7081013"/>
                </a:lnTo>
                <a:lnTo>
                  <a:pt x="13032539" y="0"/>
                </a:lnTo>
                <a:lnTo>
                  <a:pt x="0" y="0"/>
                </a:lnTo>
                <a:lnTo>
                  <a:pt x="0" y="7081013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5400000">
            <a:off x="-6015904" y="3528374"/>
            <a:ext cx="15452735" cy="8395986"/>
          </a:xfrm>
          <a:custGeom>
            <a:avLst/>
            <a:gdLst/>
            <a:ahLst/>
            <a:cxnLst/>
            <a:rect r="r" b="b" t="t" l="l"/>
            <a:pathLst>
              <a:path h="8395986" w="15452735">
                <a:moveTo>
                  <a:pt x="15452735" y="0"/>
                </a:moveTo>
                <a:lnTo>
                  <a:pt x="0" y="0"/>
                </a:lnTo>
                <a:lnTo>
                  <a:pt x="0" y="8395986"/>
                </a:lnTo>
                <a:lnTo>
                  <a:pt x="15452735" y="8395986"/>
                </a:lnTo>
                <a:lnTo>
                  <a:pt x="15452735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923281" y="1045382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9"/>
                </a:lnTo>
                <a:lnTo>
                  <a:pt x="0" y="3307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286552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9258300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286552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108345" y="2814947"/>
            <a:ext cx="12481317" cy="6232282"/>
          </a:xfrm>
          <a:custGeom>
            <a:avLst/>
            <a:gdLst/>
            <a:ahLst/>
            <a:cxnLst/>
            <a:rect r="r" b="b" t="t" l="l"/>
            <a:pathLst>
              <a:path h="6232282" w="12481317">
                <a:moveTo>
                  <a:pt x="0" y="0"/>
                </a:moveTo>
                <a:lnTo>
                  <a:pt x="12481317" y="0"/>
                </a:lnTo>
                <a:lnTo>
                  <a:pt x="12481317" y="6232282"/>
                </a:lnTo>
                <a:lnTo>
                  <a:pt x="0" y="62322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645174" y="1604711"/>
            <a:ext cx="10997653" cy="121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94"/>
              </a:lnSpc>
            </a:pPr>
            <a:r>
              <a:rPr lang="en-US" sz="9467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ER DIAGRAM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7172123" y="-1493902"/>
            <a:ext cx="12216077" cy="6637402"/>
          </a:xfrm>
          <a:custGeom>
            <a:avLst/>
            <a:gdLst/>
            <a:ahLst/>
            <a:cxnLst/>
            <a:rect r="r" b="b" t="t" l="l"/>
            <a:pathLst>
              <a:path h="6637402" w="12216077">
                <a:moveTo>
                  <a:pt x="12216077" y="0"/>
                </a:moveTo>
                <a:lnTo>
                  <a:pt x="0" y="0"/>
                </a:lnTo>
                <a:lnTo>
                  <a:pt x="0" y="6637402"/>
                </a:lnTo>
                <a:lnTo>
                  <a:pt x="12216077" y="6637402"/>
                </a:lnTo>
                <a:lnTo>
                  <a:pt x="1221607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894357" y="1902490"/>
            <a:ext cx="6787286" cy="7686539"/>
            <a:chOff x="0" y="0"/>
            <a:chExt cx="836498" cy="94732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36498" cy="947326"/>
            </a:xfrm>
            <a:custGeom>
              <a:avLst/>
              <a:gdLst/>
              <a:ahLst/>
              <a:cxnLst/>
              <a:rect r="r" b="b" t="t" l="l"/>
              <a:pathLst>
                <a:path h="947326" w="836498">
                  <a:moveTo>
                    <a:pt x="418249" y="0"/>
                  </a:moveTo>
                  <a:cubicBezTo>
                    <a:pt x="187256" y="0"/>
                    <a:pt x="0" y="212066"/>
                    <a:pt x="0" y="473663"/>
                  </a:cubicBezTo>
                  <a:cubicBezTo>
                    <a:pt x="0" y="735260"/>
                    <a:pt x="187256" y="947326"/>
                    <a:pt x="418249" y="947326"/>
                  </a:cubicBezTo>
                  <a:cubicBezTo>
                    <a:pt x="649241" y="947326"/>
                    <a:pt x="836498" y="735260"/>
                    <a:pt x="836498" y="473663"/>
                  </a:cubicBezTo>
                  <a:cubicBezTo>
                    <a:pt x="836498" y="212066"/>
                    <a:pt x="649241" y="0"/>
                    <a:pt x="418249" y="0"/>
                  </a:cubicBezTo>
                  <a:close/>
                </a:path>
              </a:pathLst>
            </a:custGeom>
            <a:blipFill>
              <a:blip r:embed="rId4"/>
              <a:stretch>
                <a:fillRect l="-34936" t="0" r="-3493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402988" y="6370883"/>
            <a:ext cx="8027789" cy="4361765"/>
          </a:xfrm>
          <a:custGeom>
            <a:avLst/>
            <a:gdLst/>
            <a:ahLst/>
            <a:cxnLst/>
            <a:rect r="r" b="b" t="t" l="l"/>
            <a:pathLst>
              <a:path h="4361765" w="8027789">
                <a:moveTo>
                  <a:pt x="0" y="0"/>
                </a:moveTo>
                <a:lnTo>
                  <a:pt x="8027789" y="0"/>
                </a:lnTo>
                <a:lnTo>
                  <a:pt x="8027789" y="4361766"/>
                </a:lnTo>
                <a:lnTo>
                  <a:pt x="0" y="436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9258300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286552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54698" y="3551091"/>
            <a:ext cx="7106785" cy="1906247"/>
          </a:xfrm>
          <a:custGeom>
            <a:avLst/>
            <a:gdLst/>
            <a:ahLst/>
            <a:cxnLst/>
            <a:rect r="r" b="b" t="t" l="l"/>
            <a:pathLst>
              <a:path h="1906247" w="7106785">
                <a:moveTo>
                  <a:pt x="0" y="0"/>
                </a:moveTo>
                <a:lnTo>
                  <a:pt x="7106785" y="0"/>
                </a:lnTo>
                <a:lnTo>
                  <a:pt x="7106785" y="1906247"/>
                </a:lnTo>
                <a:lnTo>
                  <a:pt x="0" y="19062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364719" y="6647963"/>
            <a:ext cx="9915442" cy="2060553"/>
          </a:xfrm>
          <a:custGeom>
            <a:avLst/>
            <a:gdLst/>
            <a:ahLst/>
            <a:cxnLst/>
            <a:rect r="r" b="b" t="t" l="l"/>
            <a:pathLst>
              <a:path h="2060553" w="9915442">
                <a:moveTo>
                  <a:pt x="0" y="0"/>
                </a:moveTo>
                <a:lnTo>
                  <a:pt x="9915443" y="0"/>
                </a:lnTo>
                <a:lnTo>
                  <a:pt x="9915443" y="2060553"/>
                </a:lnTo>
                <a:lnTo>
                  <a:pt x="0" y="206055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1284627"/>
            <a:ext cx="13332143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98829" indent="-399415" lvl="1">
              <a:lnSpc>
                <a:spcPts val="3514"/>
              </a:lnSpc>
              <a:buAutoNum type="arabicPeriod" startAt="1"/>
            </a:pPr>
            <a:r>
              <a:rPr lang="en-US" sz="3699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FIND TRANSACTIONS WHERE CREDIT_CARD_ID IS MISSING.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41" t="0" r="-294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10800000">
            <a:off x="-664502" y="5504415"/>
            <a:ext cx="10431774" cy="5667931"/>
          </a:xfrm>
          <a:custGeom>
            <a:avLst/>
            <a:gdLst/>
            <a:ahLst/>
            <a:cxnLst/>
            <a:rect r="r" b="b" t="t" l="l"/>
            <a:pathLst>
              <a:path h="5667931" w="10431774">
                <a:moveTo>
                  <a:pt x="0" y="5667931"/>
                </a:moveTo>
                <a:lnTo>
                  <a:pt x="10431775" y="5667931"/>
                </a:lnTo>
                <a:lnTo>
                  <a:pt x="10431775" y="0"/>
                </a:lnTo>
                <a:lnTo>
                  <a:pt x="0" y="0"/>
                </a:lnTo>
                <a:lnTo>
                  <a:pt x="0" y="566793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10800000">
            <a:off x="8429045" y="-885346"/>
            <a:ext cx="10653437" cy="5788367"/>
          </a:xfrm>
          <a:custGeom>
            <a:avLst/>
            <a:gdLst/>
            <a:ahLst/>
            <a:cxnLst/>
            <a:rect r="r" b="b" t="t" l="l"/>
            <a:pathLst>
              <a:path h="5788367" w="10653437">
                <a:moveTo>
                  <a:pt x="10653437" y="0"/>
                </a:moveTo>
                <a:lnTo>
                  <a:pt x="0" y="0"/>
                </a:lnTo>
                <a:lnTo>
                  <a:pt x="0" y="5788367"/>
                </a:lnTo>
                <a:lnTo>
                  <a:pt x="10653437" y="5788367"/>
                </a:lnTo>
                <a:lnTo>
                  <a:pt x="1065343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852013" y="3505198"/>
            <a:ext cx="5455749" cy="2301334"/>
          </a:xfrm>
          <a:custGeom>
            <a:avLst/>
            <a:gdLst/>
            <a:ahLst/>
            <a:cxnLst/>
            <a:rect r="r" b="b" t="t" l="l"/>
            <a:pathLst>
              <a:path h="2301334" w="5455749">
                <a:moveTo>
                  <a:pt x="0" y="0"/>
                </a:moveTo>
                <a:lnTo>
                  <a:pt x="5455749" y="0"/>
                </a:lnTo>
                <a:lnTo>
                  <a:pt x="5455749" y="2301334"/>
                </a:lnTo>
                <a:lnTo>
                  <a:pt x="0" y="23013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801773" y="6113555"/>
            <a:ext cx="6958798" cy="1683821"/>
          </a:xfrm>
          <a:custGeom>
            <a:avLst/>
            <a:gdLst/>
            <a:ahLst/>
            <a:cxnLst/>
            <a:rect r="r" b="b" t="t" l="l"/>
            <a:pathLst>
              <a:path h="1683821" w="6958798">
                <a:moveTo>
                  <a:pt x="0" y="0"/>
                </a:moveTo>
                <a:lnTo>
                  <a:pt x="6958798" y="0"/>
                </a:lnTo>
                <a:lnTo>
                  <a:pt x="6958798" y="1683821"/>
                </a:lnTo>
                <a:lnTo>
                  <a:pt x="0" y="16838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395908"/>
            <a:ext cx="14016573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5"/>
              </a:lnSpc>
            </a:pPr>
            <a:r>
              <a:rPr lang="en-US" sz="3700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2. IDENTIFY CREDIT CARDS THAT REFERENCE A NON-EXISTING CUSTOMER.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05" t="0" r="-1605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4005321" y="-1195086"/>
            <a:ext cx="14282679" cy="7760255"/>
          </a:xfrm>
          <a:custGeom>
            <a:avLst/>
            <a:gdLst/>
            <a:ahLst/>
            <a:cxnLst/>
            <a:rect r="r" b="b" t="t" l="l"/>
            <a:pathLst>
              <a:path h="7760255" w="14282679">
                <a:moveTo>
                  <a:pt x="14282679" y="0"/>
                </a:moveTo>
                <a:lnTo>
                  <a:pt x="0" y="0"/>
                </a:lnTo>
                <a:lnTo>
                  <a:pt x="0" y="7760255"/>
                </a:lnTo>
                <a:lnTo>
                  <a:pt x="14282679" y="7760255"/>
                </a:lnTo>
                <a:lnTo>
                  <a:pt x="1428267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1028700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286552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139813" y="-3109825"/>
            <a:ext cx="7791491" cy="779149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37912" t="0" r="-37912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2013392" y="3304167"/>
            <a:ext cx="7264727" cy="2195929"/>
          </a:xfrm>
          <a:custGeom>
            <a:avLst/>
            <a:gdLst/>
            <a:ahLst/>
            <a:cxnLst/>
            <a:rect r="r" b="b" t="t" l="l"/>
            <a:pathLst>
              <a:path h="2195929" w="7264727">
                <a:moveTo>
                  <a:pt x="0" y="0"/>
                </a:moveTo>
                <a:lnTo>
                  <a:pt x="7264726" y="0"/>
                </a:lnTo>
                <a:lnTo>
                  <a:pt x="7264726" y="2195929"/>
                </a:lnTo>
                <a:lnTo>
                  <a:pt x="0" y="219592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6565169"/>
            <a:ext cx="15876981" cy="2718933"/>
          </a:xfrm>
          <a:custGeom>
            <a:avLst/>
            <a:gdLst/>
            <a:ahLst/>
            <a:cxnLst/>
            <a:rect r="r" b="b" t="t" l="l"/>
            <a:pathLst>
              <a:path h="2718933" w="15876981">
                <a:moveTo>
                  <a:pt x="0" y="0"/>
                </a:moveTo>
                <a:lnTo>
                  <a:pt x="15876981" y="0"/>
                </a:lnTo>
                <a:lnTo>
                  <a:pt x="15876981" y="2718933"/>
                </a:lnTo>
                <a:lnTo>
                  <a:pt x="0" y="271893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711925"/>
            <a:ext cx="11151785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4"/>
              </a:lnSpc>
            </a:pPr>
            <a:r>
              <a:rPr lang="en-US" sz="3699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3. DELETE TRANSACTIONS WITH A MISSING OR INCORRECT CREDIT_CARD_ID.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41" t="0" r="-294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10800000">
            <a:off x="-664502" y="5504415"/>
            <a:ext cx="10431774" cy="5667931"/>
          </a:xfrm>
          <a:custGeom>
            <a:avLst/>
            <a:gdLst/>
            <a:ahLst/>
            <a:cxnLst/>
            <a:rect r="r" b="b" t="t" l="l"/>
            <a:pathLst>
              <a:path h="5667931" w="10431774">
                <a:moveTo>
                  <a:pt x="0" y="5667931"/>
                </a:moveTo>
                <a:lnTo>
                  <a:pt x="10431775" y="5667931"/>
                </a:lnTo>
                <a:lnTo>
                  <a:pt x="10431775" y="0"/>
                </a:lnTo>
                <a:lnTo>
                  <a:pt x="0" y="0"/>
                </a:lnTo>
                <a:lnTo>
                  <a:pt x="0" y="5667931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10800000">
            <a:off x="8429045" y="-885346"/>
            <a:ext cx="10653437" cy="5788367"/>
          </a:xfrm>
          <a:custGeom>
            <a:avLst/>
            <a:gdLst/>
            <a:ahLst/>
            <a:cxnLst/>
            <a:rect r="r" b="b" t="t" l="l"/>
            <a:pathLst>
              <a:path h="5788367" w="10653437">
                <a:moveTo>
                  <a:pt x="10653437" y="0"/>
                </a:moveTo>
                <a:lnTo>
                  <a:pt x="0" y="0"/>
                </a:lnTo>
                <a:lnTo>
                  <a:pt x="0" y="5788367"/>
                </a:lnTo>
                <a:lnTo>
                  <a:pt x="10653437" y="5788367"/>
                </a:lnTo>
                <a:lnTo>
                  <a:pt x="1065343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739465" y="3709948"/>
            <a:ext cx="7535410" cy="2053351"/>
          </a:xfrm>
          <a:custGeom>
            <a:avLst/>
            <a:gdLst/>
            <a:ahLst/>
            <a:cxnLst/>
            <a:rect r="r" b="b" t="t" l="l"/>
            <a:pathLst>
              <a:path h="2053351" w="7535410">
                <a:moveTo>
                  <a:pt x="0" y="0"/>
                </a:moveTo>
                <a:lnTo>
                  <a:pt x="7535410" y="0"/>
                </a:lnTo>
                <a:lnTo>
                  <a:pt x="7535410" y="2053351"/>
                </a:lnTo>
                <a:lnTo>
                  <a:pt x="0" y="20533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50911" y="6458004"/>
            <a:ext cx="14786179" cy="2143996"/>
          </a:xfrm>
          <a:custGeom>
            <a:avLst/>
            <a:gdLst/>
            <a:ahLst/>
            <a:cxnLst/>
            <a:rect r="r" b="b" t="t" l="l"/>
            <a:pathLst>
              <a:path h="2143996" w="14786179">
                <a:moveTo>
                  <a:pt x="0" y="0"/>
                </a:moveTo>
                <a:lnTo>
                  <a:pt x="14786178" y="0"/>
                </a:lnTo>
                <a:lnTo>
                  <a:pt x="14786178" y="2143996"/>
                </a:lnTo>
                <a:lnTo>
                  <a:pt x="0" y="21439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395908"/>
            <a:ext cx="14016573" cy="1346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5"/>
              </a:lnSpc>
            </a:pPr>
            <a:r>
              <a:rPr lang="en-US" sz="3700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4. REMOVE CREDIT CARDS LINKED TO CUSTOMERS WHO DON’T EXIST IN THE </a:t>
            </a:r>
          </a:p>
          <a:p>
            <a:pPr algn="ctr">
              <a:lnSpc>
                <a:spcPts val="3515"/>
              </a:lnSpc>
            </a:pPr>
            <a:r>
              <a:rPr lang="en-US" sz="3700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CUSTOMER TABLE.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7172123" y="-1493902"/>
            <a:ext cx="12216077" cy="6637402"/>
          </a:xfrm>
          <a:custGeom>
            <a:avLst/>
            <a:gdLst/>
            <a:ahLst/>
            <a:cxnLst/>
            <a:rect r="r" b="b" t="t" l="l"/>
            <a:pathLst>
              <a:path h="6637402" w="12216077">
                <a:moveTo>
                  <a:pt x="12216077" y="0"/>
                </a:moveTo>
                <a:lnTo>
                  <a:pt x="0" y="0"/>
                </a:lnTo>
                <a:lnTo>
                  <a:pt x="0" y="6637402"/>
                </a:lnTo>
                <a:lnTo>
                  <a:pt x="12216077" y="6637402"/>
                </a:lnTo>
                <a:lnTo>
                  <a:pt x="1221607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894357" y="1902490"/>
            <a:ext cx="6787286" cy="7686539"/>
            <a:chOff x="0" y="0"/>
            <a:chExt cx="836498" cy="94732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36498" cy="947326"/>
            </a:xfrm>
            <a:custGeom>
              <a:avLst/>
              <a:gdLst/>
              <a:ahLst/>
              <a:cxnLst/>
              <a:rect r="r" b="b" t="t" l="l"/>
              <a:pathLst>
                <a:path h="947326" w="836498">
                  <a:moveTo>
                    <a:pt x="418249" y="0"/>
                  </a:moveTo>
                  <a:cubicBezTo>
                    <a:pt x="187256" y="0"/>
                    <a:pt x="0" y="212066"/>
                    <a:pt x="0" y="473663"/>
                  </a:cubicBezTo>
                  <a:cubicBezTo>
                    <a:pt x="0" y="735260"/>
                    <a:pt x="187256" y="947326"/>
                    <a:pt x="418249" y="947326"/>
                  </a:cubicBezTo>
                  <a:cubicBezTo>
                    <a:pt x="649241" y="947326"/>
                    <a:pt x="836498" y="735260"/>
                    <a:pt x="836498" y="473663"/>
                  </a:cubicBezTo>
                  <a:cubicBezTo>
                    <a:pt x="836498" y="212066"/>
                    <a:pt x="649241" y="0"/>
                    <a:pt x="418249" y="0"/>
                  </a:cubicBezTo>
                  <a:close/>
                </a:path>
              </a:pathLst>
            </a:custGeom>
            <a:blipFill>
              <a:blip r:embed="rId4"/>
              <a:stretch>
                <a:fillRect l="-34989" t="0" r="-34989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402988" y="6370883"/>
            <a:ext cx="8027789" cy="4361765"/>
          </a:xfrm>
          <a:custGeom>
            <a:avLst/>
            <a:gdLst/>
            <a:ahLst/>
            <a:cxnLst/>
            <a:rect r="r" b="b" t="t" l="l"/>
            <a:pathLst>
              <a:path h="4361765" w="8027789">
                <a:moveTo>
                  <a:pt x="0" y="0"/>
                </a:moveTo>
                <a:lnTo>
                  <a:pt x="8027789" y="0"/>
                </a:lnTo>
                <a:lnTo>
                  <a:pt x="8027789" y="4361766"/>
                </a:lnTo>
                <a:lnTo>
                  <a:pt x="0" y="436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9258300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286552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351744" y="4222954"/>
            <a:ext cx="7408239" cy="1423051"/>
          </a:xfrm>
          <a:custGeom>
            <a:avLst/>
            <a:gdLst/>
            <a:ahLst/>
            <a:cxnLst/>
            <a:rect r="r" b="b" t="t" l="l"/>
            <a:pathLst>
              <a:path h="1423051" w="7408239">
                <a:moveTo>
                  <a:pt x="0" y="0"/>
                </a:moveTo>
                <a:lnTo>
                  <a:pt x="7408238" y="0"/>
                </a:lnTo>
                <a:lnTo>
                  <a:pt x="7408238" y="1423051"/>
                </a:lnTo>
                <a:lnTo>
                  <a:pt x="0" y="142305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432255" y="6370883"/>
            <a:ext cx="4088125" cy="1932278"/>
          </a:xfrm>
          <a:custGeom>
            <a:avLst/>
            <a:gdLst/>
            <a:ahLst/>
            <a:cxnLst/>
            <a:rect r="r" b="b" t="t" l="l"/>
            <a:pathLst>
              <a:path h="1932278" w="4088125">
                <a:moveTo>
                  <a:pt x="0" y="0"/>
                </a:moveTo>
                <a:lnTo>
                  <a:pt x="4088126" y="0"/>
                </a:lnTo>
                <a:lnTo>
                  <a:pt x="4088126" y="1932278"/>
                </a:lnTo>
                <a:lnTo>
                  <a:pt x="0" y="193227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1284627"/>
            <a:ext cx="13332143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4"/>
              </a:lnSpc>
            </a:pPr>
            <a:r>
              <a:rPr lang="en-US" sz="3699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5. TOTAL NUMBER OF TRANSACTION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05" t="0" r="-1605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4005321" y="-1195086"/>
            <a:ext cx="14282679" cy="7760255"/>
          </a:xfrm>
          <a:custGeom>
            <a:avLst/>
            <a:gdLst/>
            <a:ahLst/>
            <a:cxnLst/>
            <a:rect r="r" b="b" t="t" l="l"/>
            <a:pathLst>
              <a:path h="7760255" w="14282679">
                <a:moveTo>
                  <a:pt x="14282679" y="0"/>
                </a:moveTo>
                <a:lnTo>
                  <a:pt x="0" y="0"/>
                </a:lnTo>
                <a:lnTo>
                  <a:pt x="0" y="7760255"/>
                </a:lnTo>
                <a:lnTo>
                  <a:pt x="14282679" y="7760255"/>
                </a:lnTo>
                <a:lnTo>
                  <a:pt x="1428267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1028700"/>
            <a:ext cx="2336019" cy="330728"/>
          </a:xfrm>
          <a:custGeom>
            <a:avLst/>
            <a:gdLst/>
            <a:ahLst/>
            <a:cxnLst/>
            <a:rect r="r" b="b" t="t" l="l"/>
            <a:pathLst>
              <a:path h="330728" w="2336019">
                <a:moveTo>
                  <a:pt x="0" y="0"/>
                </a:moveTo>
                <a:lnTo>
                  <a:pt x="2336019" y="0"/>
                </a:lnTo>
                <a:lnTo>
                  <a:pt x="2336019" y="330728"/>
                </a:lnTo>
                <a:lnTo>
                  <a:pt x="0" y="3307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286552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139813" y="-3109825"/>
            <a:ext cx="7791491" cy="779149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37912" t="0" r="-37912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3144964" y="3562123"/>
            <a:ext cx="7380175" cy="1622749"/>
          </a:xfrm>
          <a:custGeom>
            <a:avLst/>
            <a:gdLst/>
            <a:ahLst/>
            <a:cxnLst/>
            <a:rect r="r" b="b" t="t" l="l"/>
            <a:pathLst>
              <a:path h="1622749" w="7380175">
                <a:moveTo>
                  <a:pt x="0" y="0"/>
                </a:moveTo>
                <a:lnTo>
                  <a:pt x="7380176" y="0"/>
                </a:lnTo>
                <a:lnTo>
                  <a:pt x="7380176" y="1622749"/>
                </a:lnTo>
                <a:lnTo>
                  <a:pt x="0" y="162274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064021" y="6565169"/>
            <a:ext cx="4689953" cy="1613211"/>
          </a:xfrm>
          <a:custGeom>
            <a:avLst/>
            <a:gdLst/>
            <a:ahLst/>
            <a:cxnLst/>
            <a:rect r="r" b="b" t="t" l="l"/>
            <a:pathLst>
              <a:path h="1613211" w="4689953">
                <a:moveTo>
                  <a:pt x="0" y="0"/>
                </a:moveTo>
                <a:lnTo>
                  <a:pt x="4689953" y="0"/>
                </a:lnTo>
                <a:lnTo>
                  <a:pt x="4689953" y="1613211"/>
                </a:lnTo>
                <a:lnTo>
                  <a:pt x="0" y="161321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711925"/>
            <a:ext cx="11151785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4"/>
              </a:lnSpc>
            </a:pPr>
            <a:r>
              <a:rPr lang="en-US" sz="3699">
                <a:solidFill>
                  <a:srgbClr val="2970A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6. WHAT IS THE TOTAL AMOUNT SPENT?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DAGpPhYaAdA</dc:identifier>
  <dcterms:modified xsi:type="dcterms:W3CDTF">2011-08-01T06:04:30Z</dcterms:modified>
  <cp:revision>1</cp:revision>
  <dc:title>Blue and White Modern Business Proposal Presentation</dc:title>
</cp:coreProperties>
</file>

<file path=docProps/thumbnail.jpeg>
</file>